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2" r:id="rId2"/>
    <p:sldId id="256" r:id="rId3"/>
    <p:sldId id="257" r:id="rId4"/>
    <p:sldId id="258" r:id="rId5"/>
    <p:sldId id="263" r:id="rId6"/>
    <p:sldId id="267" r:id="rId7"/>
    <p:sldId id="270" r:id="rId8"/>
    <p:sldId id="273" r:id="rId9"/>
    <p:sldId id="279" r:id="rId10"/>
    <p:sldId id="280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1%83%D0%B1%D1%81%D0%B8%D0%B4%D0%B8%D0%B0%D1%80%D0%BD%D0%B0%D1%8F_%D0%BE%D1%82%D0%B2%D0%B5%D1%82%D1%81%D1%82%D0%B2%D0%B5%D0%BD%D0%BD%D0%BE%D1%81%D1%82%D1%8C" TargetMode="External"/><Relationship Id="rId2" Type="http://schemas.openxmlformats.org/officeDocument/2006/relationships/hyperlink" Target="http://ru.wikipedia.org/wiki/%D0%A7%D0%BB%D0%B5%D0%BD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up-pro.ru/encyclopedia/metody-upravlencheskih-reshenij.ht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295401"/>
            <a:ext cx="8458200" cy="25765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Правовая, производственная и организационная структуры управления предприятием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800" b="1" dirty="0" smtClean="0">
                <a:solidFill>
                  <a:srgbClr val="FF0000"/>
                </a:solidFill>
              </a:rPr>
              <a:t>Тема 2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85800" y="609600"/>
            <a:ext cx="822960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solidFill>
                  <a:srgbClr val="FF3300"/>
                </a:solidFill>
              </a:rPr>
              <a:t>1 КЛАССИФИКАЦИЯ ФИРМ ПО ОРГАНИЗАЦИОННО-ПРАВОВЫМ ПРИЗНАКАМ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1979613" y="48688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323850" y="1382713"/>
            <a:ext cx="856932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dirty="0"/>
              <a:t>Акционерное общество </a:t>
            </a:r>
            <a:r>
              <a:rPr lang="ru-RU" dirty="0"/>
              <a:t>(АО) </a:t>
            </a:r>
            <a:r>
              <a:rPr lang="ru-RU" sz="1600" dirty="0"/>
              <a:t>представляет собой добровольное объединение средств физических и юридических лиц - акционеров, каждый из которых несет материальную ответственность за результаты деятельности акционерного общества в пределах номинальной стоимости принадлежащих ему акций, суммарная стоимость которых образует уставный капитал акционерного общества.</a:t>
            </a:r>
            <a:r>
              <a:rPr lang="ru-RU" dirty="0"/>
              <a:t> </a:t>
            </a:r>
            <a:r>
              <a:rPr lang="ru-RU" sz="1600" dirty="0"/>
              <a:t>Общее собрание акционеров, являясь высшим органом управления акционерным обществом, принимает решения об утверждении изменений в устав, избирает правление общества.</a:t>
            </a:r>
            <a:r>
              <a:rPr lang="ru-RU" dirty="0"/>
              <a:t> </a:t>
            </a:r>
            <a:endParaRPr lang="ru-RU" sz="1600" dirty="0"/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23850" y="3929063"/>
            <a:ext cx="88201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/>
              <a:t>Товарищество </a:t>
            </a:r>
            <a:r>
              <a:rPr lang="ru-RU" sz="1600"/>
              <a:t>представляет собой юридическое лицо, созданное в качестве добровольного объединения для какой-либо коммерческой цели</a:t>
            </a:r>
            <a:r>
              <a:rPr lang="ru-RU"/>
              <a:t>. </a:t>
            </a:r>
            <a:r>
              <a:rPr lang="ru-RU" sz="1600"/>
              <a:t>Члены </a:t>
            </a:r>
            <a:r>
              <a:rPr lang="ru-RU" sz="1600" b="1"/>
              <a:t>товарищества с ограниченной ответственностью </a:t>
            </a:r>
            <a:r>
              <a:rPr lang="ru-RU" sz="1600"/>
              <a:t>(ТОО) отвечают по его обязательствам только в пределах вклада, внесенного ими в уставный фонд товарищества, а члены </a:t>
            </a:r>
            <a:r>
              <a:rPr lang="ru-RU" sz="1600" b="1"/>
              <a:t>товарищества с полной ответственностью </a:t>
            </a:r>
            <a:r>
              <a:rPr lang="ru-RU" sz="1600"/>
              <a:t>несут по обязательствам товарищества солидарную ответственность в пределах всего принадлежащего им имущества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/>
          <p:cNvSpPr>
            <a:spLocks noChangeArrowheads="1"/>
          </p:cNvSpPr>
          <p:nvPr/>
        </p:nvSpPr>
        <p:spPr bwMode="auto">
          <a:xfrm>
            <a:off x="0" y="0"/>
            <a:ext cx="87868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i="1">
                <a:solidFill>
                  <a:srgbClr val="FF0000"/>
                </a:solidFill>
              </a:rPr>
              <a:t>Кооперативы</a:t>
            </a:r>
            <a:r>
              <a:rPr lang="ru-RU" sz="1600" b="1" i="1"/>
              <a:t> </a:t>
            </a:r>
            <a:r>
              <a:rPr lang="ru-RU" sz="1600" i="1"/>
              <a:t>(лат. cooperatio - сотрудничество) - одна из форм коллективной собственности, деятельность которых основана преимущественно на личном труде их членов. Кроме того, члены кооператива могут вносить в его уставный фонд денежные и материальные паи, в связи с чем распределение доходов между членами кооператива может осуществляться не только с учетом личного трудового вклада, но и с учетом размеров паевых взносов. </a:t>
            </a: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0" y="1571625"/>
            <a:ext cx="88582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>
                <a:solidFill>
                  <a:srgbClr val="FF0000"/>
                </a:solidFill>
              </a:rPr>
              <a:t>Корпорация</a:t>
            </a:r>
            <a:r>
              <a:rPr lang="ru-RU" i="1"/>
              <a:t> </a:t>
            </a:r>
            <a:r>
              <a:rPr lang="ru-RU"/>
              <a:t>– это акционерное общество, объединяющее деятельность нескольких фирм для достижения их общих целей или защиты привилегий. Как юридическое лицо, корпорация несет ответственность по долгам и налогам за все входящие в нее предприятия и выступает в качестве самостоятельного субъекта предпринимательской деятельности</a:t>
            </a:r>
          </a:p>
        </p:txBody>
      </p:sp>
      <p:sp>
        <p:nvSpPr>
          <p:cNvPr id="10244" name="Прямоугольник 4"/>
          <p:cNvSpPr>
            <a:spLocks noChangeArrowheads="1"/>
          </p:cNvSpPr>
          <p:nvPr/>
        </p:nvSpPr>
        <p:spPr bwMode="auto">
          <a:xfrm>
            <a:off x="0" y="3143250"/>
            <a:ext cx="88582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FF0000"/>
                </a:solidFill>
              </a:rPr>
              <a:t>Хозяйственные ассоциации </a:t>
            </a:r>
            <a:r>
              <a:rPr lang="ru-RU"/>
              <a:t>– договорные объединения предприятий и организаций, создаваемые для совместного выполнения однородных функций и координации общей деятельности. Ассоциации – объединения, основанные на </a:t>
            </a:r>
            <a:r>
              <a:rPr lang="ru-RU">
                <a:hlinkClick r:id="rId2"/>
              </a:rPr>
              <a:t>членстве</a:t>
            </a:r>
            <a:r>
              <a:rPr lang="ru-RU"/>
              <a:t>. Члены ассоциации, при этом, сохраняют свою юридическую самостоятельность, одна- ко, несут </a:t>
            </a:r>
            <a:r>
              <a:rPr lang="ru-RU">
                <a:hlinkClick r:id="rId3"/>
              </a:rPr>
              <a:t>субсидиарную ответственность </a:t>
            </a:r>
            <a:r>
              <a:rPr lang="ru-RU"/>
              <a:t>по еѐ обязательствам. Высшим органом управления Ассоциации является Общее собрание членов. </a:t>
            </a:r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0" y="5429250"/>
            <a:ext cx="8858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>
                <a:solidFill>
                  <a:srgbClr val="FF0000"/>
                </a:solidFill>
              </a:rPr>
              <a:t>Концерны</a:t>
            </a:r>
            <a:r>
              <a:rPr lang="ru-RU" i="1"/>
              <a:t> </a:t>
            </a:r>
            <a:r>
              <a:rPr lang="ru-RU"/>
              <a:t>– форма договорных крупных объединений обычно монопольного типа, позволяющая использовать возможности крупномасштабного производства, комбинирования, кооперирования, благодаря наличию производственно-технологических связей.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304800" y="685800"/>
            <a:ext cx="8501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</a:rPr>
              <a:t>Холдинговые компании </a:t>
            </a:r>
            <a:r>
              <a:rPr lang="ru-RU" b="1" dirty="0">
                <a:solidFill>
                  <a:srgbClr val="FF0000"/>
                </a:solidFill>
              </a:rPr>
              <a:t>(холдинг-компании</a:t>
            </a:r>
            <a:r>
              <a:rPr lang="ru-RU" dirty="0"/>
              <a:t>) характеризуются тем, что они обладают контролем над другими компаниями либо за счет владения их акциями и денежным капиталом, либо в связи с правом назначать директоров подконтрольных компаний. </a:t>
            </a:r>
          </a:p>
        </p:txBody>
      </p:sp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285750" y="2071688"/>
            <a:ext cx="85725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0000"/>
                </a:solidFill>
              </a:rPr>
              <a:t>Консорциум </a:t>
            </a:r>
            <a:r>
              <a:rPr lang="ru-RU" b="1"/>
              <a:t>– </a:t>
            </a:r>
            <a:r>
              <a:rPr lang="ru-RU"/>
              <a:t>временное добровольное объединение предприятий, организаций, образуемое для решения конкретных задач и проблем, осуществления крупных инвестиционных, научно-технических, социальных, экологических проектов. В консорциум могут входить и крупные, и мелкие предприятия, желающие принять участие в осуществлении проектного или иного предпринимательского замысла, но не обладающие самостоятельными возможностями его осуществления.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610600" cy="1752600"/>
          </a:xfrm>
        </p:spPr>
        <p:txBody>
          <a:bodyPr>
            <a:normAutofit fontScale="90000"/>
          </a:bodyPr>
          <a:lstStyle/>
          <a:p>
            <a:r>
              <a:rPr lang="ru-RU" sz="27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Производственная структура </a:t>
            </a: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предприятия -  </a:t>
            </a:r>
            <a:b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понимается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состав образующих его участков, цехов и служб, формы их взаимосвязи в процессе производства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продукции. </a:t>
            </a:r>
            <a:b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Главными элементами производственной структуры предприятия являются  рабочие места, участки и цеха.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997839"/>
            <a:ext cx="830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Рабочим местом </a:t>
            </a:r>
            <a:r>
              <a:rPr lang="ru-RU" dirty="0" smtClean="0">
                <a:latin typeface="Times New Roman" pitchFamily="18" charset="0"/>
              </a:rPr>
              <a:t>называется неделимое в организационном отношении звено производственного процесса, обслуживаемое одним или несколькими рабочими, предназначенное для выполнения определенной производственной или обслуживающей операции (или их  группы), оснащенное соответствующим оборудованием и организационно-техническими средствами.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3657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Рабочее место может быть простым и комплексным.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Рабочее место может быть стационарным и подвижным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5029200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Участок</a:t>
            </a:r>
            <a:r>
              <a:rPr lang="ru-RU" dirty="0" smtClean="0">
                <a:latin typeface="Times New Roman" pitchFamily="18" charset="0"/>
              </a:rPr>
              <a:t>- производственное подразделение, объединяющее ряд рабочих мест, сгруппированных по определенным признакам, осуществляющее часть общего производственного процесса по изготовлению продукции или обслуживанию процесса производства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981200"/>
          </a:xfrm>
        </p:spPr>
        <p:txBody>
          <a:bodyPr>
            <a:normAutofit/>
          </a:bodyPr>
          <a:lstStyle/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</a:rPr>
              <a:t>Цех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 – наиболее сложная система, вхо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</a:rPr>
              <a:t>д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ящая в производственную структуру, в которой входят в качестве подсистем производственные участки и ряд функциональных органов. В цехе возникают сложные взаимосвязи: он характеризуется  достаточно сложной структурой и организацией с развитыми внутренними и внешними взаимосвязями.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205740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Цехи предприятия могут быть организованы по: </a:t>
            </a:r>
          </a:p>
          <a:p>
            <a:r>
              <a:rPr lang="ru-RU" dirty="0" smtClean="0">
                <a:latin typeface="Times New Roman" pitchFamily="18" charset="0"/>
              </a:rPr>
              <a:t>технологическому</a:t>
            </a:r>
          </a:p>
          <a:p>
            <a:r>
              <a:rPr lang="ru-RU" dirty="0" smtClean="0">
                <a:latin typeface="Times New Roman" pitchFamily="18" charset="0"/>
              </a:rPr>
              <a:t>предметному</a:t>
            </a:r>
          </a:p>
          <a:p>
            <a:r>
              <a:rPr lang="ru-RU" dirty="0" smtClean="0">
                <a:latin typeface="Times New Roman" pitchFamily="18" charset="0"/>
              </a:rPr>
              <a:t>смешанному типам.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228600" y="25146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28600" y="27432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28600" y="30480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3581400"/>
            <a:ext cx="8077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основного производства </a:t>
            </a:r>
            <a:r>
              <a:rPr lang="ru-RU" dirty="0" smtClean="0"/>
              <a:t>-</a:t>
            </a:r>
            <a:r>
              <a:rPr lang="ru-RU" dirty="0" smtClean="0">
                <a:latin typeface="Times New Roman"/>
                <a:ea typeface="Times New Roman"/>
              </a:rPr>
              <a:t>цехи, изготовляющие основную продукцию предприятия.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подсобные цеха </a:t>
            </a:r>
            <a:r>
              <a:rPr lang="ru-RU" dirty="0" smtClean="0"/>
              <a:t>- цехи, осуществляющие добычу и обработку вспомогательных материалов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вспомогательные цехи- </a:t>
            </a:r>
            <a:r>
              <a:rPr lang="ru-RU" dirty="0" smtClean="0"/>
              <a:t>изготовление инструментальной оснастки для производственных цехов предприятия, производство запасных частей для заводского оборудования и энергетических ресурсов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обслуживающие цеха </a:t>
            </a:r>
            <a:r>
              <a:rPr lang="ru-RU" dirty="0" smtClean="0"/>
              <a:t>-обеспечение  всех звеньев предприятия различными видами обслуживания: инструментальным, ремонтным, энергетическим, транспортным, складским и т.п..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3276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Цехи по видам работ: 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28600" y="36576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228600" y="42672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28600" y="48006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04800" y="5638800"/>
            <a:ext cx="228600" cy="198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200400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</a:rPr>
              <a:t>Факторы, влияющие на производственную структуру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Общеструктурные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 </a:t>
            </a:r>
            <a:r>
              <a:rPr lang="ru-RU" sz="20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(народнохозяйственные)</a:t>
            </a:r>
            <a:r>
              <a:rPr lang="ru-RU" sz="2000" i="1" dirty="0">
                <a:solidFill>
                  <a:schemeClr val="tx1"/>
                </a:solidFill>
                <a:latin typeface="+mn-lt"/>
                <a:cs typeface="Arial" pitchFamily="34" charset="0"/>
              </a:rPr>
              <a:t>  </a:t>
            </a:r>
            <a:br>
              <a:rPr lang="ru-RU" sz="2000" i="1" dirty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  <a:cs typeface="Arial" pitchFamily="34" charset="0"/>
              </a:rPr>
              <a:t>факторы определяют  комплексность и полноту структуру предприятия.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К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itchFamily="34" charset="0"/>
              </a:rPr>
              <a:t>их числу относятся: состав отраслей хозяйства, соотношение между ними, степень их дифференциации, предполагаемые темпы роста производительности, внешнеторговые связи  и т.п.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К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itchFamily="34" charset="0"/>
              </a:rPr>
              <a:t>числу отраслевых  факторов относятся: широта специализации отрасли, обеспеченность отрасли услугами других отраслей.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819400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Региональные факторы</a:t>
            </a:r>
            <a:r>
              <a:rPr lang="ru-RU" sz="2000" dirty="0" smtClean="0"/>
              <a:t>  определяют обеспеченность предприятия различными коммуникациями: - </a:t>
            </a:r>
            <a:r>
              <a:rPr lang="ru-RU" sz="2000" dirty="0" err="1" smtClean="0"/>
              <a:t>газо</a:t>
            </a:r>
            <a:r>
              <a:rPr lang="ru-RU" sz="2000" dirty="0" smtClean="0"/>
              <a:t>- и водопроводами, транспортными  магистралями, средствами связи и т.п.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3995678"/>
            <a:ext cx="8991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</a:rPr>
              <a:t>Внутренние факторы</a:t>
            </a:r>
            <a:r>
              <a:rPr lang="ru-RU" sz="2000" dirty="0" smtClean="0">
                <a:latin typeface="Times New Roman" pitchFamily="18" charset="0"/>
              </a:rPr>
              <a:t> :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 характер продукции и методы ее изготовления;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 объем выпуска продукции и ее трудоемкость;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  степень развития специализации и кооперации;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 мощность и особенности  организации транспорта;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-оптимальные размеры подразделений, обеспечивающих управляемость ими с наибольшей эффективностью;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 специфика принимаемой рабочей силы;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- степень развития информационных систем и </a:t>
            </a:r>
            <a:r>
              <a:rPr lang="ru-RU" sz="2000" dirty="0" err="1" smtClean="0">
                <a:latin typeface="Times New Roman" pitchFamily="18" charset="0"/>
              </a:rPr>
              <a:t>т.п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533400"/>
            <a:ext cx="86106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Организационная структура управления предприятием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 организационной структурой управления предприятием понимается состав отделов, служб и подразделений в аппарате управления, системная их организация, характер соподчиненности и подотчетности друг другу и высшему органу управления фирмы, а также набор координационных и информационных связей, порядок распределения функций управления по различным уровням и подразделениям управленческой иерархии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381000" y="3124200"/>
            <a:ext cx="8153400" cy="16619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Линейная структура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управления предприятием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подразумевает собой то, что каждым подразделением руководит управленец, осуществляющий единоличное руководство подчиненными сотрудниками и сосредоточивший в себе все функции управления. Данный управленец в свою очередь подчиняется вышестоящему управленцу.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1034" name="Picture 10" descr="Линейная структура управления предприятие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4724400"/>
            <a:ext cx="67056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5334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Функциональная - </a:t>
            </a:r>
            <a:r>
              <a:rPr lang="ru-RU" dirty="0" smtClean="0"/>
              <a:t>вид организационной структуры, подразумевающий собой группирование конкретных должностей в отделы основывается на основе общих видов деятельности. </a:t>
            </a:r>
            <a:endParaRPr lang="ru-RU" dirty="0"/>
          </a:p>
        </p:txBody>
      </p:sp>
      <p:pic>
        <p:nvPicPr>
          <p:cNvPr id="26626" name="Picture 2" descr="Функциональная струк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752600"/>
            <a:ext cx="5905500" cy="18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81000" y="533400"/>
            <a:ext cx="8458200" cy="34009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Линейно-функциональная структура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в значительной степени позволяет устранить недостатки как функционального, так и линейного типов управления. При данной структуре назначение функциональных служб заключается в подготовке для линейных руководителей данных, чтобы те в свою очередь могли принять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04B85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компетентное управленческое решение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или производственное..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4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25602" name="Picture 2" descr="Линейно-функциональная структура управления предприятие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286000"/>
            <a:ext cx="5448300" cy="2238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04800" y="1143000"/>
            <a:ext cx="8305800" cy="11079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Дивизиональная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 структура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управления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подразумевает собой то, что критерием группирования  должностей в дивизионы (отделы) выступают виды выпускаемой предприятием продукции, группы потребителей или регионы.                                                 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27650" name="Picture 2" descr="Дивизиональная  структура управле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514600"/>
            <a:ext cx="5876925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04800" y="1066800"/>
            <a:ext cx="8077200" cy="55399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Матричная структура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предполагает одновременное группирование на одном уровне управления по нескольким критериям.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Матричная структу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438400"/>
            <a:ext cx="5924550" cy="3267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85800" y="685800"/>
            <a:ext cx="7620000" cy="9848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Комбинированная  структура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– группирование по различным критериям.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                                                                  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</a:t>
            </a:r>
          </a:p>
        </p:txBody>
      </p:sp>
      <p:pic>
        <p:nvPicPr>
          <p:cNvPr id="29698" name="Picture 2" descr="Комбинированная  структура управления предприятием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0"/>
            <a:ext cx="5876925" cy="3590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47</TotalTime>
  <Words>729</Words>
  <PresentationFormat>Экран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Правовая, производственная и организационная структуры управления предприятием</vt:lpstr>
      <vt:lpstr>Слайд 2</vt:lpstr>
      <vt:lpstr>Слайд 3</vt:lpstr>
      <vt:lpstr>Слайд 4</vt:lpstr>
      <vt:lpstr>2 Производственная структура предприятия -   понимается состав образующих его участков, цехов и служб, формы их взаимосвязи в процессе производства продукции.  Главными элементами производственной структуры предприятия являются  рабочие места, участки и цеха.  </vt:lpstr>
      <vt:lpstr>Цех – наиболее сложная система, входящая в производственную структуру, в которой входят в качестве подсистем производственные участки и ряд функциональных органов. В цехе возникают сложные взаимосвязи: он характеризуется  достаточно сложной структурой и организацией с развитыми внутренними и внешними взаимосвязями.</vt:lpstr>
      <vt:lpstr>Факторы, влияющие на производственную структуру Общеструктурные  (народнохозяйственные)   факторы определяют  комплексность и полноту структуру предприятия.  К их числу относятся: состав отраслей хозяйства, соотношение между ними, степень их дифференциации, предполагаемые темпы роста производительности, внешнеторговые связи  и т.п.  К числу отраслевых  факторов относятся: широта специализации отрасли, обеспеченность отрасли услугами других отраслей.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Правовая, производственная и организационная структуры управления предприятием</dc:title>
  <dc:creator>Алия Кабдулшарипова</dc:creator>
  <cp:lastModifiedBy>User</cp:lastModifiedBy>
  <cp:revision>3</cp:revision>
  <dcterms:created xsi:type="dcterms:W3CDTF">2021-08-25T06:14:39Z</dcterms:created>
  <dcterms:modified xsi:type="dcterms:W3CDTF">2021-08-25T11:31:57Z</dcterms:modified>
</cp:coreProperties>
</file>